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64" r:id="rId3"/>
    <p:sldId id="258" r:id="rId4"/>
    <p:sldId id="265" r:id="rId5"/>
    <p:sldId id="267" r:id="rId6"/>
    <p:sldId id="268" r:id="rId7"/>
    <p:sldId id="269" r:id="rId8"/>
    <p:sldId id="271" r:id="rId9"/>
    <p:sldId id="272" r:id="rId10"/>
    <p:sldId id="273" r:id="rId11"/>
    <p:sldId id="276" r:id="rId12"/>
    <p:sldId id="277" r:id="rId13"/>
    <p:sldId id="278" r:id="rId14"/>
    <p:sldId id="259" r:id="rId15"/>
    <p:sldId id="279" r:id="rId16"/>
    <p:sldId id="280" r:id="rId17"/>
    <p:sldId id="281" r:id="rId18"/>
    <p:sldId id="275" r:id="rId19"/>
  </p:sldIdLst>
  <p:sldSz cx="18288000" cy="10287000"/>
  <p:notesSz cx="6858000" cy="9144000"/>
  <p:embeddedFontLst>
    <p:embeddedFont>
      <p:font typeface="Cardo" panose="020B0604020202020204" charset="-79"/>
      <p:regular r:id="rId21"/>
      <p:bold r:id="rId22"/>
      <p:italic r:id="rId23"/>
    </p:embeddedFon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Inter Light" panose="020B0604020202020204" charset="0"/>
      <p:regular r:id="rId28"/>
      <p:bold r:id="rId29"/>
      <p:italic r:id="rId30"/>
      <p:boldItalic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33" y="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B6247829-751B-F8DB-33B9-8916A6D6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>
            <a:extLst>
              <a:ext uri="{FF2B5EF4-FFF2-40B4-BE49-F238E27FC236}">
                <a16:creationId xmlns:a16="http://schemas.microsoft.com/office/drawing/2014/main" id="{A0404E55-B6BA-9E32-C07E-E147D98C0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:notes">
            <a:extLst>
              <a:ext uri="{FF2B5EF4-FFF2-40B4-BE49-F238E27FC236}">
                <a16:creationId xmlns:a16="http://schemas.microsoft.com/office/drawing/2014/main" id="{6197C6AC-05DF-5862-C694-4F4BA4DDA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68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40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1699748" cy="100126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11703786" cy="1001646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100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701646" y="2"/>
            <a:ext cx="6584213" cy="10016466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2294" y="4549027"/>
            <a:ext cx="5639711" cy="2321720"/>
          </a:xfrm>
        </p:spPr>
        <p:txBody>
          <a:bodyPr rtlCol="0" anchor="b"/>
          <a:lstStyle>
            <a:lvl1pPr algn="l">
              <a:lnSpc>
                <a:spcPts val="6000"/>
              </a:lnSpc>
              <a:defRPr sz="9900" spc="-225"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Thank you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2661587" y="6185717"/>
            <a:ext cx="9041130" cy="3898874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n-GB" sz="2100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2292" y="7112516"/>
            <a:ext cx="5635415" cy="378000"/>
          </a:xfrm>
        </p:spPr>
        <p:txBody>
          <a:bodyPr rtlCol="0"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dirty="0"/>
              <a:t>Name</a:t>
            </a:r>
          </a:p>
        </p:txBody>
      </p:sp>
      <p:sp>
        <p:nvSpPr>
          <p:cNvPr id="16" name="Email address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3485" y="7720706"/>
            <a:ext cx="5194221" cy="378000"/>
          </a:xfrm>
        </p:spPr>
        <p:txBody>
          <a:bodyPr rtlCol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dirty="0"/>
              <a:t>Email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14784" y="10017000"/>
            <a:ext cx="1410797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11706527" y="10017000"/>
            <a:ext cx="6336444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54000" bIns="0" rtlCol="0" anchor="b"/>
          <a:lstStyle/>
          <a:p>
            <a:pPr algn="r" rtl="0"/>
            <a:endParaRPr lang="en-GB" sz="15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8045112" y="10017000"/>
            <a:ext cx="242888" cy="216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108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GB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14784" y="10233000"/>
            <a:ext cx="18302784" cy="54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279011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>
            <a:spLocks noGrp="1"/>
          </p:cNvSpPr>
          <p:nvPr>
            <p:ph type="pic" idx="2"/>
          </p:nvPr>
        </p:nvSpPr>
        <p:spPr>
          <a:xfrm>
            <a:off x="-38175" y="-49625"/>
            <a:ext cx="182880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6" name="Google Shape;76;p6"/>
          <p:cNvGrpSpPr/>
          <p:nvPr/>
        </p:nvGrpSpPr>
        <p:grpSpPr>
          <a:xfrm>
            <a:off x="125" y="2985200"/>
            <a:ext cx="18288118" cy="7301860"/>
            <a:chOff x="0" y="0"/>
            <a:chExt cx="4816592" cy="1923111"/>
          </a:xfrm>
        </p:grpSpPr>
        <p:sp>
          <p:nvSpPr>
            <p:cNvPr id="77" name="Google Shape;77;p6"/>
            <p:cNvSpPr/>
            <p:nvPr/>
          </p:nvSpPr>
          <p:spPr>
            <a:xfrm>
              <a:off x="0" y="0"/>
              <a:ext cx="4816592" cy="1923111"/>
            </a:xfrm>
            <a:custGeom>
              <a:avLst/>
              <a:gdLst/>
              <a:ahLst/>
              <a:cxnLst/>
              <a:rect l="l" t="t" r="r" b="b"/>
              <a:pathLst>
                <a:path w="4816592" h="19231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923111"/>
                  </a:lnTo>
                  <a:lnTo>
                    <a:pt x="0" y="1923111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78" name="Google Shape;78;p6"/>
            <p:cNvSpPr txBox="1"/>
            <p:nvPr/>
          </p:nvSpPr>
          <p:spPr>
            <a:xfrm>
              <a:off x="0" y="38100"/>
              <a:ext cx="4816500" cy="18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1852145" y="884038"/>
            <a:ext cx="4434772" cy="8374443"/>
            <a:chOff x="0" y="-38100"/>
            <a:chExt cx="1167998" cy="2205600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1167998" cy="2167467"/>
            </a:xfrm>
            <a:custGeom>
              <a:avLst/>
              <a:gdLst/>
              <a:ahLst/>
              <a:cxnLst/>
              <a:rect l="l" t="t" r="r" b="b"/>
              <a:pathLst>
                <a:path w="1167998" h="2167467" extrusionOk="0">
                  <a:moveTo>
                    <a:pt x="0" y="0"/>
                  </a:moveTo>
                  <a:lnTo>
                    <a:pt x="1167998" y="0"/>
                  </a:lnTo>
                  <a:lnTo>
                    <a:pt x="116799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38100"/>
              <a:ext cx="11679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6926628" y="884038"/>
            <a:ext cx="4434772" cy="8374443"/>
            <a:chOff x="0" y="-38100"/>
            <a:chExt cx="1167998" cy="2205600"/>
          </a:xfrm>
        </p:grpSpPr>
        <p:sp>
          <p:nvSpPr>
            <p:cNvPr id="83" name="Google Shape;83;p6"/>
            <p:cNvSpPr/>
            <p:nvPr/>
          </p:nvSpPr>
          <p:spPr>
            <a:xfrm>
              <a:off x="0" y="0"/>
              <a:ext cx="1167998" cy="2167467"/>
            </a:xfrm>
            <a:custGeom>
              <a:avLst/>
              <a:gdLst/>
              <a:ahLst/>
              <a:cxnLst/>
              <a:rect l="l" t="t" r="r" b="b"/>
              <a:pathLst>
                <a:path w="1167998" h="2167467" extrusionOk="0">
                  <a:moveTo>
                    <a:pt x="0" y="0"/>
                  </a:moveTo>
                  <a:lnTo>
                    <a:pt x="1167998" y="0"/>
                  </a:lnTo>
                  <a:lnTo>
                    <a:pt x="116799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4" name="Google Shape;84;p6"/>
            <p:cNvSpPr txBox="1"/>
            <p:nvPr/>
          </p:nvSpPr>
          <p:spPr>
            <a:xfrm>
              <a:off x="0" y="-38100"/>
              <a:ext cx="11679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12001111" y="884038"/>
            <a:ext cx="4434772" cy="8374443"/>
            <a:chOff x="0" y="-38100"/>
            <a:chExt cx="1167998" cy="2205600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1167998" cy="2167467"/>
            </a:xfrm>
            <a:custGeom>
              <a:avLst/>
              <a:gdLst/>
              <a:ahLst/>
              <a:cxnLst/>
              <a:rect l="l" t="t" r="r" b="b"/>
              <a:pathLst>
                <a:path w="1167998" h="2167467" extrusionOk="0">
                  <a:moveTo>
                    <a:pt x="0" y="0"/>
                  </a:moveTo>
                  <a:lnTo>
                    <a:pt x="1167998" y="0"/>
                  </a:lnTo>
                  <a:lnTo>
                    <a:pt x="116799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7" name="Google Shape;87;p6"/>
            <p:cNvSpPr txBox="1"/>
            <p:nvPr/>
          </p:nvSpPr>
          <p:spPr>
            <a:xfrm>
              <a:off x="0" y="-38100"/>
              <a:ext cx="11679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" name="Google Shape;8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7055" y="1844729"/>
            <a:ext cx="4104925" cy="41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1538" y="1844729"/>
            <a:ext cx="4104925" cy="41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6020" y="1844729"/>
            <a:ext cx="4104925" cy="410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6"/>
          <p:cNvGrpSpPr/>
          <p:nvPr/>
        </p:nvGrpSpPr>
        <p:grpSpPr>
          <a:xfrm>
            <a:off x="3806209" y="765392"/>
            <a:ext cx="526619" cy="526619"/>
            <a:chOff x="0" y="0"/>
            <a:chExt cx="138697" cy="138697"/>
          </a:xfrm>
        </p:grpSpPr>
        <p:sp>
          <p:nvSpPr>
            <p:cNvPr id="92" name="Google Shape;92;p6"/>
            <p:cNvSpPr/>
            <p:nvPr/>
          </p:nvSpPr>
          <p:spPr>
            <a:xfrm>
              <a:off x="0" y="0"/>
              <a:ext cx="138697" cy="138697"/>
            </a:xfrm>
            <a:custGeom>
              <a:avLst/>
              <a:gdLst/>
              <a:ahLst/>
              <a:cxnLst/>
              <a:rect l="l" t="t" r="r" b="b"/>
              <a:pathLst>
                <a:path w="138697" h="138697" extrusionOk="0">
                  <a:moveTo>
                    <a:pt x="0" y="0"/>
                  </a:moveTo>
                  <a:lnTo>
                    <a:pt x="138697" y="0"/>
                  </a:lnTo>
                  <a:lnTo>
                    <a:pt x="138697" y="138697"/>
                  </a:lnTo>
                  <a:lnTo>
                    <a:pt x="0" y="13869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93" name="Google Shape;93;p6"/>
            <p:cNvSpPr txBox="1"/>
            <p:nvPr/>
          </p:nvSpPr>
          <p:spPr>
            <a:xfrm>
              <a:off x="0" y="38100"/>
              <a:ext cx="138600" cy="1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6"/>
          <p:cNvGrpSpPr/>
          <p:nvPr/>
        </p:nvGrpSpPr>
        <p:grpSpPr>
          <a:xfrm>
            <a:off x="8880692" y="765392"/>
            <a:ext cx="526619" cy="526619"/>
            <a:chOff x="0" y="0"/>
            <a:chExt cx="138697" cy="138697"/>
          </a:xfrm>
        </p:grpSpPr>
        <p:sp>
          <p:nvSpPr>
            <p:cNvPr id="95" name="Google Shape;95;p6"/>
            <p:cNvSpPr/>
            <p:nvPr/>
          </p:nvSpPr>
          <p:spPr>
            <a:xfrm>
              <a:off x="0" y="0"/>
              <a:ext cx="138697" cy="138697"/>
            </a:xfrm>
            <a:custGeom>
              <a:avLst/>
              <a:gdLst/>
              <a:ahLst/>
              <a:cxnLst/>
              <a:rect l="l" t="t" r="r" b="b"/>
              <a:pathLst>
                <a:path w="138697" h="138697" extrusionOk="0">
                  <a:moveTo>
                    <a:pt x="0" y="0"/>
                  </a:moveTo>
                  <a:lnTo>
                    <a:pt x="138697" y="0"/>
                  </a:lnTo>
                  <a:lnTo>
                    <a:pt x="138697" y="138697"/>
                  </a:lnTo>
                  <a:lnTo>
                    <a:pt x="0" y="13869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96" name="Google Shape;96;p6"/>
            <p:cNvSpPr txBox="1"/>
            <p:nvPr/>
          </p:nvSpPr>
          <p:spPr>
            <a:xfrm>
              <a:off x="0" y="38100"/>
              <a:ext cx="138600" cy="1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6"/>
          <p:cNvGrpSpPr/>
          <p:nvPr/>
        </p:nvGrpSpPr>
        <p:grpSpPr>
          <a:xfrm>
            <a:off x="13955174" y="765392"/>
            <a:ext cx="526619" cy="526619"/>
            <a:chOff x="0" y="0"/>
            <a:chExt cx="138697" cy="138697"/>
          </a:xfrm>
        </p:grpSpPr>
        <p:sp>
          <p:nvSpPr>
            <p:cNvPr id="98" name="Google Shape;98;p6"/>
            <p:cNvSpPr/>
            <p:nvPr/>
          </p:nvSpPr>
          <p:spPr>
            <a:xfrm>
              <a:off x="0" y="0"/>
              <a:ext cx="138697" cy="138697"/>
            </a:xfrm>
            <a:custGeom>
              <a:avLst/>
              <a:gdLst/>
              <a:ahLst/>
              <a:cxnLst/>
              <a:rect l="l" t="t" r="r" b="b"/>
              <a:pathLst>
                <a:path w="138697" h="138697" extrusionOk="0">
                  <a:moveTo>
                    <a:pt x="0" y="0"/>
                  </a:moveTo>
                  <a:lnTo>
                    <a:pt x="138697" y="0"/>
                  </a:lnTo>
                  <a:lnTo>
                    <a:pt x="138697" y="138697"/>
                  </a:lnTo>
                  <a:lnTo>
                    <a:pt x="0" y="13869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99" name="Google Shape;99;p6"/>
            <p:cNvSpPr txBox="1"/>
            <p:nvPr/>
          </p:nvSpPr>
          <p:spPr>
            <a:xfrm>
              <a:off x="0" y="38100"/>
              <a:ext cx="138600" cy="1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2156650" y="6966150"/>
            <a:ext cx="3798000" cy="19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ctr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3"/>
          </p:nvPr>
        </p:nvSpPr>
        <p:spPr>
          <a:xfrm>
            <a:off x="7199506" y="6966150"/>
            <a:ext cx="3798000" cy="19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ctr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4"/>
          </p:nvPr>
        </p:nvSpPr>
        <p:spPr>
          <a:xfrm>
            <a:off x="12318563" y="6966150"/>
            <a:ext cx="3798000" cy="19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ctr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subTitle" idx="5"/>
          </p:nvPr>
        </p:nvSpPr>
        <p:spPr>
          <a:xfrm>
            <a:off x="2252075" y="6011875"/>
            <a:ext cx="35691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Cardo"/>
              <a:buNone/>
              <a:defRPr sz="3200">
                <a:latin typeface="Cardo"/>
                <a:ea typeface="Cardo"/>
                <a:cs typeface="Cardo"/>
                <a:sym typeface="Cardo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ubTitle" idx="6"/>
          </p:nvPr>
        </p:nvSpPr>
        <p:spPr>
          <a:xfrm>
            <a:off x="7359463" y="6011875"/>
            <a:ext cx="35691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Font typeface="Cardo"/>
              <a:buNone/>
              <a:defRPr sz="3200">
                <a:latin typeface="Cardo"/>
                <a:ea typeface="Cardo"/>
                <a:cs typeface="Cardo"/>
                <a:sym typeface="Cardo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ubTitle" idx="7"/>
          </p:nvPr>
        </p:nvSpPr>
        <p:spPr>
          <a:xfrm>
            <a:off x="12466838" y="6011875"/>
            <a:ext cx="35691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Font typeface="Cardo"/>
              <a:buNone/>
              <a:defRPr sz="3200">
                <a:latin typeface="Cardo"/>
                <a:ea typeface="Cardo"/>
                <a:cs typeface="Cardo"/>
                <a:sym typeface="Cardo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7"/>
          <p:cNvGrpSpPr/>
          <p:nvPr/>
        </p:nvGrpSpPr>
        <p:grpSpPr>
          <a:xfrm>
            <a:off x="0" y="7056238"/>
            <a:ext cx="18288118" cy="3230782"/>
            <a:chOff x="0" y="-38100"/>
            <a:chExt cx="4816592" cy="8509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38100"/>
              <a:ext cx="481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6610335" y="884038"/>
            <a:ext cx="10863311" cy="8374443"/>
            <a:chOff x="0" y="-38100"/>
            <a:chExt cx="2861100" cy="22056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2861035" cy="2167467"/>
            </a:xfrm>
            <a:custGeom>
              <a:avLst/>
              <a:gdLst/>
              <a:ahLst/>
              <a:cxnLst/>
              <a:rect l="l" t="t" r="r" b="b"/>
              <a:pathLst>
                <a:path w="2861035" h="2167467" extrusionOk="0">
                  <a:moveTo>
                    <a:pt x="0" y="0"/>
                  </a:moveTo>
                  <a:lnTo>
                    <a:pt x="2861035" y="0"/>
                  </a:lnTo>
                  <a:lnTo>
                    <a:pt x="286103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38100"/>
              <a:ext cx="286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16506154" y="8455982"/>
            <a:ext cx="576369" cy="576369"/>
            <a:chOff x="0" y="0"/>
            <a:chExt cx="151800" cy="151800"/>
          </a:xfrm>
        </p:grpSpPr>
        <p:sp>
          <p:nvSpPr>
            <p:cNvPr id="114" name="Google Shape;114;p7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115" name="Google Shape;115;p7"/>
            <p:cNvSpPr txBox="1"/>
            <p:nvPr/>
          </p:nvSpPr>
          <p:spPr>
            <a:xfrm>
              <a:off x="0" y="38100"/>
              <a:ext cx="151800" cy="1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7"/>
          <p:cNvGrpSpPr/>
          <p:nvPr/>
        </p:nvGrpSpPr>
        <p:grpSpPr>
          <a:xfrm>
            <a:off x="15575096" y="8455982"/>
            <a:ext cx="576369" cy="576369"/>
            <a:chOff x="0" y="0"/>
            <a:chExt cx="151800" cy="151800"/>
          </a:xfrm>
        </p:grpSpPr>
        <p:sp>
          <p:nvSpPr>
            <p:cNvPr id="117" name="Google Shape;117;p7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118" name="Google Shape;118;p7"/>
            <p:cNvSpPr txBox="1"/>
            <p:nvPr/>
          </p:nvSpPr>
          <p:spPr>
            <a:xfrm>
              <a:off x="0" y="38100"/>
              <a:ext cx="151800" cy="1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14644039" y="8455982"/>
            <a:ext cx="576369" cy="576369"/>
            <a:chOff x="0" y="0"/>
            <a:chExt cx="151800" cy="151800"/>
          </a:xfrm>
        </p:grpSpPr>
        <p:sp>
          <p:nvSpPr>
            <p:cNvPr id="120" name="Google Shape;120;p7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</p:sp>
        <p:sp>
          <p:nvSpPr>
            <p:cNvPr id="121" name="Google Shape;121;p7"/>
            <p:cNvSpPr txBox="1"/>
            <p:nvPr/>
          </p:nvSpPr>
          <p:spPr>
            <a:xfrm>
              <a:off x="0" y="38100"/>
              <a:ext cx="151800" cy="1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233350" y="7298225"/>
            <a:ext cx="6317400" cy="85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55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7233350" y="3271225"/>
            <a:ext cx="9122700" cy="3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2"/>
          </p:nvPr>
        </p:nvSpPr>
        <p:spPr>
          <a:xfrm>
            <a:off x="7347850" y="1343600"/>
            <a:ext cx="31683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3"/>
          </p:nvPr>
        </p:nvSpPr>
        <p:spPr>
          <a:xfrm>
            <a:off x="13836600" y="1343600"/>
            <a:ext cx="31683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r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r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r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r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"/>
          <p:cNvSpPr>
            <a:spLocks noGrp="1"/>
          </p:cNvSpPr>
          <p:nvPr>
            <p:ph type="pic" idx="4"/>
          </p:nvPr>
        </p:nvSpPr>
        <p:spPr>
          <a:xfrm>
            <a:off x="763425" y="1038250"/>
            <a:ext cx="5458500" cy="82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7E7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1A38"/>
              </a:buClr>
              <a:buSzPts val="13300"/>
              <a:buFont typeface="Cardo"/>
              <a:buNone/>
              <a:defRPr sz="13300" i="0" u="none" strike="noStrike" cap="none">
                <a:solidFill>
                  <a:srgbClr val="0F1A38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3300"/>
              <a:buFont typeface="Cardo"/>
              <a:buNone/>
              <a:defRPr sz="133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577850" algn="l" rtl="0">
              <a:spcBef>
                <a:spcPts val="640"/>
              </a:spcBef>
              <a:spcAft>
                <a:spcPts val="0"/>
              </a:spcAft>
              <a:buClr>
                <a:srgbClr val="0F1A38"/>
              </a:buClr>
              <a:buSzPts val="5500"/>
              <a:buFont typeface="Inter"/>
              <a:buChar char="•"/>
              <a:defRPr sz="55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–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•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–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»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•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•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•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rgbClr val="0F1A38"/>
              </a:buClr>
              <a:buSzPts val="2100"/>
              <a:buFont typeface="Inter"/>
              <a:buChar char="•"/>
              <a:defRPr sz="2100" i="0" u="none" strike="noStrike" cap="none">
                <a:solidFill>
                  <a:srgbClr val="0F1A3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idharreddygoddilla/MSc-Data-Science-Projec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ezproxy.herts.ac.uk/document/11200792" TargetMode="External"/><Relationship Id="rId7" Type="http://schemas.openxmlformats.org/officeDocument/2006/relationships/hyperlink" Target="https://ieeexplore-ieee-org.ezproxy.herts.ac.uk/document/1104192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-ieee-org.ezproxy.herts.ac.uk/document/10969867" TargetMode="External"/><Relationship Id="rId5" Type="http://schemas.openxmlformats.org/officeDocument/2006/relationships/hyperlink" Target="https://ieeexplore-ieee-org.ezproxy.herts.ac.uk/document/10614582" TargetMode="External"/><Relationship Id="rId4" Type="http://schemas.openxmlformats.org/officeDocument/2006/relationships/hyperlink" Target="https://pubs-aip-org.ezproxy.herts.ac.uk/aip/acp/article/3279/1/020036/3341677/Fake-job-post-prediction-using-machine-learn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7E7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0" y="7056239"/>
            <a:ext cx="18288000" cy="3230761"/>
            <a:chOff x="0" y="-38100"/>
            <a:chExt cx="4816593" cy="850900"/>
          </a:xfrm>
        </p:grpSpPr>
        <p:sp>
          <p:nvSpPr>
            <p:cNvPr id="197" name="Google Shape;197;p1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6610335" y="906524"/>
            <a:ext cx="10862991" cy="8374261"/>
            <a:chOff x="0" y="-38100"/>
            <a:chExt cx="2861035" cy="2205567"/>
          </a:xfrm>
        </p:grpSpPr>
        <p:sp>
          <p:nvSpPr>
            <p:cNvPr id="200" name="Google Shape;200;p18"/>
            <p:cNvSpPr/>
            <p:nvPr/>
          </p:nvSpPr>
          <p:spPr>
            <a:xfrm>
              <a:off x="0" y="0"/>
              <a:ext cx="2861035" cy="2167467"/>
            </a:xfrm>
            <a:custGeom>
              <a:avLst/>
              <a:gdLst/>
              <a:ahLst/>
              <a:cxnLst/>
              <a:rect l="l" t="t" r="r" b="b"/>
              <a:pathLst>
                <a:path w="2861035" h="2167467" extrusionOk="0">
                  <a:moveTo>
                    <a:pt x="0" y="0"/>
                  </a:moveTo>
                  <a:lnTo>
                    <a:pt x="2861035" y="0"/>
                  </a:lnTo>
                  <a:lnTo>
                    <a:pt x="286103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0" y="-38100"/>
              <a:ext cx="2861035" cy="220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04" name="Google Shape;204;p18"/>
          <p:cNvSpPr txBox="1"/>
          <p:nvPr/>
        </p:nvSpPr>
        <p:spPr>
          <a:xfrm>
            <a:off x="13117351" y="1333905"/>
            <a:ext cx="3964739" cy="33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Date: </a:t>
            </a:r>
            <a:r>
              <a:rPr lang="en-US" sz="211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28</a:t>
            </a:r>
            <a:r>
              <a:rPr lang="en-US" sz="2110" b="0" i="0" u="none" strike="noStrike" cap="none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/11/2025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8455632" y="3417548"/>
            <a:ext cx="7172396" cy="285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Student Name 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Giridhar Reddy Goddilla</a:t>
            </a:r>
          </a:p>
          <a:p>
            <a:pPr marL="0" marR="0" lvl="0" indent="0" algn="l" rtl="0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Student ID: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23067661</a:t>
            </a:r>
          </a:p>
          <a:p>
            <a:pPr marL="0" marR="0" lvl="0" indent="0" algn="l" rtl="0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Module: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Data Science Project</a:t>
            </a:r>
          </a:p>
          <a:p>
            <a:pPr lvl="0">
              <a:lnSpc>
                <a:spcPct val="102985"/>
              </a:lnSpc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University: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University Of Hertfordshire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2985"/>
              </a:lnSpc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Supervisor: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Dr. Vito Graffagnino</a:t>
            </a:r>
          </a:p>
          <a:p>
            <a:pPr lvl="0">
              <a:lnSpc>
                <a:spcPct val="102985"/>
              </a:lnSpc>
            </a:pPr>
            <a:r>
              <a:rPr lang="en-US" sz="3000" b="1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Module Leader: </a:t>
            </a:r>
            <a:r>
              <a:rPr lang="en-US" sz="3000" dirty="0">
                <a:solidFill>
                  <a:srgbClr val="0F1A38"/>
                </a:solidFill>
                <a:latin typeface="Times New Roman" panose="02020603050405020304" pitchFamily="18" charset="0"/>
                <a:ea typeface="Inter Light"/>
                <a:cs typeface="Times New Roman" panose="02020603050405020304" pitchFamily="18" charset="0"/>
                <a:sym typeface="Inter Light"/>
              </a:rPr>
              <a:t>Dr. Darshan Kakkad</a:t>
            </a: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16506154" y="8455982"/>
            <a:ext cx="575936" cy="575936"/>
            <a:chOff x="0" y="0"/>
            <a:chExt cx="151687" cy="151687"/>
          </a:xfrm>
        </p:grpSpPr>
        <p:sp>
          <p:nvSpPr>
            <p:cNvPr id="207" name="Google Shape;207;p18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  <p:txBody>
            <a:bodyPr/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0" y="38100"/>
              <a:ext cx="151687" cy="113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209" name="Google Shape;209;p18"/>
          <p:cNvGrpSpPr/>
          <p:nvPr/>
        </p:nvGrpSpPr>
        <p:grpSpPr>
          <a:xfrm>
            <a:off x="15575096" y="8455982"/>
            <a:ext cx="575936" cy="575936"/>
            <a:chOff x="0" y="0"/>
            <a:chExt cx="151687" cy="151687"/>
          </a:xfrm>
        </p:grpSpPr>
        <p:sp>
          <p:nvSpPr>
            <p:cNvPr id="210" name="Google Shape;210;p18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  <p:txBody>
            <a:bodyPr/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Google Shape;211;p18"/>
            <p:cNvSpPr txBox="1"/>
            <p:nvPr/>
          </p:nvSpPr>
          <p:spPr>
            <a:xfrm>
              <a:off x="0" y="38100"/>
              <a:ext cx="151687" cy="113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212" name="Google Shape;212;p18"/>
          <p:cNvGrpSpPr/>
          <p:nvPr/>
        </p:nvGrpSpPr>
        <p:grpSpPr>
          <a:xfrm>
            <a:off x="14644039" y="8455982"/>
            <a:ext cx="575936" cy="575936"/>
            <a:chOff x="0" y="0"/>
            <a:chExt cx="151687" cy="15168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0"/>
              <a:ext cx="151687" cy="151687"/>
            </a:xfrm>
            <a:custGeom>
              <a:avLst/>
              <a:gdLst/>
              <a:ahLst/>
              <a:cxnLst/>
              <a:rect l="l" t="t" r="r" b="b"/>
              <a:pathLst>
                <a:path w="151687" h="151687" extrusionOk="0">
                  <a:moveTo>
                    <a:pt x="0" y="0"/>
                  </a:moveTo>
                  <a:lnTo>
                    <a:pt x="151687" y="0"/>
                  </a:lnTo>
                  <a:lnTo>
                    <a:pt x="151687" y="151687"/>
                  </a:lnTo>
                  <a:lnTo>
                    <a:pt x="0" y="151687"/>
                  </a:lnTo>
                  <a:close/>
                </a:path>
              </a:pathLst>
            </a:custGeom>
            <a:solidFill>
              <a:srgbClr val="0B6AE9"/>
            </a:solidFill>
            <a:ln>
              <a:noFill/>
            </a:ln>
          </p:spPr>
          <p:txBody>
            <a:bodyPr/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38100"/>
              <a:ext cx="151687" cy="113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7" y="1028700"/>
            <a:ext cx="5433574" cy="823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22DE1-FB70-B69D-176D-C62AF7479325}"/>
              </a:ext>
            </a:extLst>
          </p:cNvPr>
          <p:cNvSpPr txBox="1"/>
          <p:nvPr/>
        </p:nvSpPr>
        <p:spPr>
          <a:xfrm>
            <a:off x="4523283" y="140096"/>
            <a:ext cx="11261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Machine Learning &amp; Deep Learning Models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8C8C2-1239-C112-2410-EC2A0E7EA2F1}"/>
              </a:ext>
            </a:extLst>
          </p:cNvPr>
          <p:cNvSpPr txBox="1"/>
          <p:nvPr/>
        </p:nvSpPr>
        <p:spPr>
          <a:xfrm>
            <a:off x="4665896" y="1720719"/>
            <a:ext cx="5686119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range of supervised ML models were trained using the engineered features: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Logistic Regression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linear classifier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understand feature influence and decision boundaries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Decision Tree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simple non-linear patterns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 but prone to overfitting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Random Forest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of decision trees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stable and robust than a single tree</a:t>
            </a:r>
          </a:p>
          <a:p>
            <a:pPr lvl="2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Gradient Boosting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tree boosting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from mistakes of previous trees</a:t>
            </a:r>
          </a:p>
          <a:p>
            <a:pPr lvl="2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efficient gradient boosting</a:t>
            </a: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with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scale_pos_weight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class imbalance</a:t>
            </a:r>
          </a:p>
          <a:p>
            <a:pPr lvl="2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Faster, leaf-wise boosting algorithm</a:t>
            </a: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performance on structured data</a:t>
            </a:r>
          </a:p>
          <a:p>
            <a:pPr lvl="2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categorical features and overfitting well</a:t>
            </a:r>
          </a:p>
          <a:p>
            <a:pPr lvl="2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performance with minimal preprocessing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8EB203-D388-E0D3-13EE-836F0F4178FE}"/>
              </a:ext>
            </a:extLst>
          </p:cNvPr>
          <p:cNvSpPr txBox="1"/>
          <p:nvPr/>
        </p:nvSpPr>
        <p:spPr>
          <a:xfrm>
            <a:off x="10695962" y="1682247"/>
            <a:ext cx="6858413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was applied to capture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richer text patterns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from the job descriptions.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TF-IDF + Linear SVM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converts text into numerical vectors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SVM classifies based on word importance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benchmark for NLP tasks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Tokenization (20,000 words), Padding (max length 200)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  <a:p>
            <a:pPr lvl="1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</a:t>
            </a:r>
          </a:p>
          <a:p>
            <a:pPr lvl="1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LSTM (64 units)</a:t>
            </a:r>
          </a:p>
          <a:p>
            <a:pPr lvl="1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layers with dropout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long-range dependencies and semantic meaning in text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detecting subtle scam language patterns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Both ML and DL?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structured, engineered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missing fields, scam keywords, and text richness.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at learning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patterns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from raw text.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both approaches gives a more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detection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69D2A-E267-BEB6-F7FE-1A5D88380E76}"/>
              </a:ext>
            </a:extLst>
          </p:cNvPr>
          <p:cNvSpPr txBox="1"/>
          <p:nvPr/>
        </p:nvSpPr>
        <p:spPr>
          <a:xfrm>
            <a:off x="4530778" y="818006"/>
            <a:ext cx="1225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used a combination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machine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deep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to classify job postings as real or fake.</a:t>
            </a:r>
          </a:p>
        </p:txBody>
      </p:sp>
      <p:pic>
        <p:nvPicPr>
          <p:cNvPr id="30" name="Google Shape;317;p22">
            <a:extLst>
              <a:ext uri="{FF2B5EF4-FFF2-40B4-BE49-F238E27FC236}">
                <a16:creationId xmlns:a16="http://schemas.microsoft.com/office/drawing/2014/main" id="{AFC394D0-9168-9542-180C-86F4CD5BF2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990" y="0"/>
            <a:ext cx="4767933" cy="10287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17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39470-3CE0-27D6-8F7D-C1767DDAE093}"/>
              </a:ext>
            </a:extLst>
          </p:cNvPr>
          <p:cNvSpPr txBox="1"/>
          <p:nvPr/>
        </p:nvSpPr>
        <p:spPr>
          <a:xfrm>
            <a:off x="629174" y="109057"/>
            <a:ext cx="12499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Hyperparameters &amp; Model Architecture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used a combination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models, each configured with tuned hyperparameters to improve performance and handle class imbalance.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F5C6D-BF18-3E4C-722B-8B88B6BF0646}"/>
              </a:ext>
            </a:extLst>
          </p:cNvPr>
          <p:cNvSpPr txBox="1"/>
          <p:nvPr/>
        </p:nvSpPr>
        <p:spPr>
          <a:xfrm>
            <a:off x="796953" y="1500430"/>
            <a:ext cx="69880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4D1E5-D672-105F-8F4F-5435B1624A1D}"/>
              </a:ext>
            </a:extLst>
          </p:cNvPr>
          <p:cNvSpPr txBox="1"/>
          <p:nvPr/>
        </p:nvSpPr>
        <p:spPr>
          <a:xfrm>
            <a:off x="973123" y="1977484"/>
            <a:ext cx="800309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</a:t>
            </a: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0.05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subsample = 0.8</a:t>
            </a: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colsample_bytree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</a:t>
            </a:r>
          </a:p>
          <a:p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scale_pos_weight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(negative / positive) → handling severe class imbalance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Learns complex non-linear fraud patterns effectively.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400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subsample = 0.8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colsample_bytree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scale_pos_weight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imbalance ratio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and efficient; delivers excellent recall and stability.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iterations = 400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= 8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0.05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loss_function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Logloss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scale_pos_weight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imbalance ratio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categorical behavior and reduces overfitting.</a:t>
            </a:r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TF-IDF: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ngram_range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(1,2),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min_df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SVM: C = 1.0,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class_weight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"balanced"</a:t>
            </a:r>
            <a:b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recall among ML models for detecting fake postings.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941F5-9D3F-F95E-5CF0-B2DC9808A416}"/>
              </a:ext>
            </a:extLst>
          </p:cNvPr>
          <p:cNvSpPr txBox="1"/>
          <p:nvPr/>
        </p:nvSpPr>
        <p:spPr>
          <a:xfrm>
            <a:off x="8976220" y="1511255"/>
            <a:ext cx="9311780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 Model Architecture (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was trained using only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 text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Preprocessing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size: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20,000 words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length: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tokens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+ padding for uniform inputs</a:t>
            </a:r>
          </a:p>
          <a:p>
            <a:r>
              <a:rPr lang="en-GB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Layer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embedding_dim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64</a:t>
            </a: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words to dense vector representations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LSTM (64 units)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forward + backward text dependencies</a:t>
            </a: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semantic cues in scam-like sentences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Layers (0.5)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overfitting</a:t>
            </a: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generalization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 (32 units, </a:t>
            </a:r>
            <a:r>
              <a:rPr lang="en-GB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intermediate text patterns</a:t>
            </a:r>
          </a:p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 (Sigmoid)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probability of fraud</a:t>
            </a:r>
          </a:p>
          <a:p>
            <a:pPr lvl="1"/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These Hyperparameters Matter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imbalanced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boosting models used </a:t>
            </a:r>
            <a:r>
              <a:rPr lang="en-GB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scale_pos_weight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avoid ignoring fraudulent samples.</a:t>
            </a:r>
          </a:p>
          <a:p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hyperparameters help capture complex interactions between engineered features.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learns </a:t>
            </a: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meaningful semantic patterns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engineered features cannot capture.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+ SVM provides a strong classical NLP baseline for comparison.</a:t>
            </a:r>
          </a:p>
        </p:txBody>
      </p:sp>
    </p:spTree>
    <p:extLst>
      <p:ext uri="{BB962C8B-B14F-4D97-AF65-F5344CB8AC3E}">
        <p14:creationId xmlns:p14="http://schemas.microsoft.com/office/powerpoint/2010/main" val="359082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0910B-F425-117E-EB31-41C3214111BE}"/>
              </a:ext>
            </a:extLst>
          </p:cNvPr>
          <p:cNvSpPr txBox="1"/>
          <p:nvPr/>
        </p:nvSpPr>
        <p:spPr>
          <a:xfrm>
            <a:off x="796954" y="243281"/>
            <a:ext cx="16201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Results &amp; Evaluation Metrics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models were evaluated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(fraudulent)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 Since fake postings only make up ~4.8% of the dataset, metrics for the fake class are the most important.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48538E-2D05-267C-7CC2-23ECBAB0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97" y="1551957"/>
            <a:ext cx="11212368" cy="3507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EEDC7-36C2-A739-FE79-5C5F5BDD7EE8}"/>
              </a:ext>
            </a:extLst>
          </p:cNvPr>
          <p:cNvSpPr txBox="1"/>
          <p:nvPr/>
        </p:nvSpPr>
        <p:spPr>
          <a:xfrm>
            <a:off x="796954" y="1874497"/>
            <a:ext cx="55786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Overall Performer —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(Description Only)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0.9748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0.7986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0.6416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0.7115</a:t>
            </a:r>
          </a:p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works best: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semantic and contextual patterns directly from job 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scam-like tone, phrasing, and writing style better than ML features alone.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684B6-6EDA-4122-8F23-13A149238BE4}"/>
              </a:ext>
            </a:extLst>
          </p:cNvPr>
          <p:cNvSpPr txBox="1"/>
          <p:nvPr/>
        </p:nvSpPr>
        <p:spPr>
          <a:xfrm>
            <a:off x="796954" y="5143500"/>
            <a:ext cx="6191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0.9729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0.7568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0.6474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0.6978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Excellent at handling engineered features (missing fields, richness, scam keywords).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0.9726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0.7219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0.7052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0.7135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balance between precision and recall among ML models.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2B9FB-68C1-B165-C459-1F6042D94FDB}"/>
              </a:ext>
            </a:extLst>
          </p:cNvPr>
          <p:cNvSpPr txBox="1"/>
          <p:nvPr/>
        </p:nvSpPr>
        <p:spPr>
          <a:xfrm>
            <a:off x="6795083" y="5143500"/>
            <a:ext cx="514245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SVM + TF-IDF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0.9692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0.6522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0.7803 (highest recall among ML models)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0.7105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Excellent at catching fake postings due to strong text-based pattern recognition.</a:t>
            </a:r>
          </a:p>
          <a:p>
            <a:pPr>
              <a:buNone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Performers</a:t>
            </a:r>
          </a:p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high precision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0.9821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low recall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0.318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→ misses most fake cases</a:t>
            </a:r>
          </a:p>
          <a:p>
            <a:pP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0.8750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recall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0.324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None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but overall weaker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0.6205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B182A-5197-2114-62FC-76A014499D87}"/>
              </a:ext>
            </a:extLst>
          </p:cNvPr>
          <p:cNvSpPr txBox="1"/>
          <p:nvPr/>
        </p:nvSpPr>
        <p:spPr>
          <a:xfrm>
            <a:off x="12235794" y="5418883"/>
            <a:ext cx="40807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the best overall performance due to its strong understanding of text semantics.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strongest ML models, benefiting from engineered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excellent for recall, making it effective for identifying rare fraudulent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like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high precision but fail to detect most fake postings due to class imbalance.</a:t>
            </a:r>
          </a:p>
        </p:txBody>
      </p:sp>
    </p:spTree>
    <p:extLst>
      <p:ext uri="{BB962C8B-B14F-4D97-AF65-F5344CB8AC3E}">
        <p14:creationId xmlns:p14="http://schemas.microsoft.com/office/powerpoint/2010/main" val="71016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DA41E2-FCAB-03EE-A1B1-C9376240C9BA}"/>
              </a:ext>
            </a:extLst>
          </p:cNvPr>
          <p:cNvSpPr txBox="1"/>
          <p:nvPr/>
        </p:nvSpPr>
        <p:spPr>
          <a:xfrm>
            <a:off x="620786" y="355915"/>
            <a:ext cx="8523214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 Comparison (Fake Class)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clearly emerge as the strongest performers.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four models achieve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F1-scores around 0.70–0.72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they balance precision and recall effectively for the fake class.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moderately well.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significantly lower F1-scores (~0.47–0.48), indicating difficulty detecting fraudulent postings despite high accuracy.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F1-scores show that the best models are the ones that balance both precision and recall not just accuracy.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5D9E2-2F7F-B0AE-07B1-641150C2545A}"/>
              </a:ext>
            </a:extLst>
          </p:cNvPr>
          <p:cNvSpPr txBox="1"/>
          <p:nvPr/>
        </p:nvSpPr>
        <p:spPr>
          <a:xfrm>
            <a:off x="553675" y="4427361"/>
            <a:ext cx="852321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Accuracy vs F1-Score Comparison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graph highlights an important observation: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models (e.g., Random Forest, Gradient Boosting) achieve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simply because fake postings are rare.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their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F1-scores are low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they barely detect fake postings.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like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 both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F1-score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far more reliable.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alone is misleading for imbalanced datasets; F1-score reveals the true fraud-detection ability.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C1794-7DB9-1758-BF68-F6A500EA4E8A}"/>
              </a:ext>
            </a:extLst>
          </p:cNvPr>
          <p:cNvSpPr txBox="1"/>
          <p:nvPr/>
        </p:nvSpPr>
        <p:spPr>
          <a:xfrm>
            <a:off x="587231" y="7597460"/>
            <a:ext cx="85232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Comparisons Tell Us</a:t>
            </a:r>
          </a:p>
          <a:p>
            <a:pPr>
              <a:buNone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consistently deliver strong overall performance.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excels at catching fake postings (high recall).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strong balance between precision and recall.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despite high accuracy,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fraud detection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they fail to identify fake postings.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E3626-2511-CFD0-EB14-C4986441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18725"/>
            <a:ext cx="8523214" cy="466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790BC-5B1B-CCC4-1671-2417EB6E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263835"/>
            <a:ext cx="852321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7E7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1"/>
          <p:cNvCxnSpPr/>
          <p:nvPr/>
        </p:nvCxnSpPr>
        <p:spPr>
          <a:xfrm rot="10800000">
            <a:off x="18307050" y="3598604"/>
            <a:ext cx="0" cy="361773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1"/>
          <p:cNvSpPr txBox="1"/>
          <p:nvPr/>
        </p:nvSpPr>
        <p:spPr>
          <a:xfrm>
            <a:off x="12623743" y="8046954"/>
            <a:ext cx="2315841" cy="8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Briefly elaborate on what you want to discuss.</a:t>
            </a:r>
            <a:endParaRPr dirty="0"/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-12"/>
            <a:ext cx="411358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A104D3-C772-5EC9-00F8-5AF831A5A4CA}"/>
              </a:ext>
            </a:extLst>
          </p:cNvPr>
          <p:cNvSpPr txBox="1"/>
          <p:nvPr/>
        </p:nvSpPr>
        <p:spPr>
          <a:xfrm>
            <a:off x="4196591" y="251453"/>
            <a:ext cx="1360484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Interpretation of Results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reveal clear patterns in how fraudulent job postings differ from genuine ones. Both machine learning and deep learning models highlight the same underlying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A3FE1-E30E-460C-01C6-AEA86DD0B772}"/>
              </a:ext>
            </a:extLst>
          </p:cNvPr>
          <p:cNvSpPr txBox="1"/>
          <p:nvPr/>
        </p:nvSpPr>
        <p:spPr>
          <a:xfrm>
            <a:off x="4196592" y="1836502"/>
            <a:ext cx="6963036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Fake Postings Lack Detail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consistently focused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richness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words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fields.</a:t>
            </a:r>
          </a:p>
          <a:p>
            <a:pPr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Scammers avoid providing verifiable information.</a:t>
            </a:r>
          </a:p>
          <a:p>
            <a:pPr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Missing Information Is a Strong Fraud Indicator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missing_fields_count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high_missing_flag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strong correlation with fraud and significantly influenced model predictions.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 ads intentionally leave out details that can be validated.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Linguistic and Behavioural Signals Matter</a:t>
            </a:r>
          </a:p>
          <a:p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scam_keyword_count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punctuation_noise_score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uppercase_ratio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softskill_to_techskill_ratio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models detect the tone, urgency, and writing style scammers use.</a:t>
            </a:r>
          </a:p>
          <a:p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often use persuasive keywords, emotional punctuation, and vague soft skills instead of real requirements.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DDE97-8BEA-1C37-E8E4-6791F8338AA5}"/>
              </a:ext>
            </a:extLst>
          </p:cNvPr>
          <p:cNvSpPr txBox="1"/>
          <p:nvPr/>
        </p:nvSpPr>
        <p:spPr>
          <a:xfrm>
            <a:off x="11159631" y="1836502"/>
            <a:ext cx="7147419" cy="807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Deep Learning Captures Hidden Scam Patterns</a:t>
            </a:r>
          </a:p>
          <a:p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performed best because 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understands sentence flow,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subtle scam phrasing,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unnatural writing patterns.</a:t>
            </a:r>
          </a:p>
          <a:p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captures semantic cues that engineered features cannot.</a:t>
            </a:r>
          </a:p>
          <a:p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Recall vs Precision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highest recall → best at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catching fake postings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&amp; Gradient Boosting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high precision but low recall → they rarely misclassify a real job as fake, but miss many fake ones.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model depends on whether the priority is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catching more scams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(recall) or </a:t>
            </a:r>
            <a:r>
              <a:rPr lang="en-US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avoiding false alarms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(precision).</a:t>
            </a:r>
          </a:p>
          <a:p>
            <a:pPr>
              <a:buNone/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Insight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 job postings show a consistent pattern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structured information,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or vague descriptions,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scam-related word usage,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style differences,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unusual contact patterns.</a:t>
            </a:r>
          </a:p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ML and DL models successfully learn these signals, confirming that fraud detection is highly feasible using a data-driven approach.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8FDD4B-DF9B-821F-6CE6-0AE6DD6FDA79}"/>
              </a:ext>
            </a:extLst>
          </p:cNvPr>
          <p:cNvSpPr txBox="1"/>
          <p:nvPr/>
        </p:nvSpPr>
        <p:spPr>
          <a:xfrm>
            <a:off x="796954" y="153872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Conclusion &amp; Future Work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55892-7ED2-386C-A8AA-1A2962FC446A}"/>
              </a:ext>
            </a:extLst>
          </p:cNvPr>
          <p:cNvSpPr txBox="1"/>
          <p:nvPr/>
        </p:nvSpPr>
        <p:spPr>
          <a:xfrm>
            <a:off x="1205917" y="901395"/>
            <a:ext cx="1104201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None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successfully developed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deep learning-based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fake job postings using both structured features and textual patterns.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revealed that fake postings contain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text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missing information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scam-related words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unusual writing styles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Engineered features capturing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richness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fields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 patterns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 improved model performance.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using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the best overall performance by capturing semantic fraud cues directly from job descriptions.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machine learning approaches,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+ TF-IDF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strong, balanced performance, while Random Forest and Gradient Boosting struggled with recall due to class imbalance.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Insight: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 in job postings is highly feasible with a combination of engineered features and advanced NLP techniques.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8A635-9FB8-BBEC-4271-222DB92B4779}"/>
              </a:ext>
            </a:extLst>
          </p:cNvPr>
          <p:cNvSpPr txBox="1"/>
          <p:nvPr/>
        </p:nvSpPr>
        <p:spPr>
          <a:xfrm>
            <a:off x="1205917" y="6279732"/>
            <a:ext cx="111175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buNone/>
            </a:pPr>
            <a:endParaRPr lang="en-GB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transformer-based models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BERT,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improve contextual understanding and recall.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larger, multi-platform datasets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generalisation across industries and job portals.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optimisation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grid search or Bayesian optimisation for further model improvement.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 real-time fraud detection system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web API or plugin for job portals.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interpretability tools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SHAP/LIME) to explain decisions and increase trust.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evolving scam techniques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periodically retraining models with newer postings.</a:t>
            </a:r>
          </a:p>
        </p:txBody>
      </p:sp>
      <p:pic>
        <p:nvPicPr>
          <p:cNvPr id="8" name="Google Shape;292;p22">
            <a:extLst>
              <a:ext uri="{FF2B5EF4-FFF2-40B4-BE49-F238E27FC236}">
                <a16:creationId xmlns:a16="http://schemas.microsoft.com/office/drawing/2014/main" id="{BD50935D-88E9-BDAF-6C6B-2278A3DC9A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95215" y="-1"/>
            <a:ext cx="5461233" cy="10287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4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7;p22">
            <a:extLst>
              <a:ext uri="{FF2B5EF4-FFF2-40B4-BE49-F238E27FC236}">
                <a16:creationId xmlns:a16="http://schemas.microsoft.com/office/drawing/2014/main" id="{C51F3077-F945-E5D6-3B30-5A7738A9A5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561381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F62CB-BF01-FE3F-2ED3-2D83EBE096ED}"/>
              </a:ext>
            </a:extLst>
          </p:cNvPr>
          <p:cNvSpPr txBox="1"/>
          <p:nvPr/>
        </p:nvSpPr>
        <p:spPr>
          <a:xfrm>
            <a:off x="6828019" y="1282618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https://github.com/Giridharreddygoddilla/MSc-Data-Science-Project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279F3-6431-0F1D-CF32-0D4EDC8EA646}"/>
              </a:ext>
            </a:extLst>
          </p:cNvPr>
          <p:cNvSpPr txBox="1"/>
          <p:nvPr/>
        </p:nvSpPr>
        <p:spPr>
          <a:xfrm>
            <a:off x="6130977" y="322289"/>
            <a:ext cx="5613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163799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7" descr="books on a shelf with pages showing out">
            <a:extLst>
              <a:ext uri="{FF2B5EF4-FFF2-40B4-BE49-F238E27FC236}">
                <a16:creationId xmlns:a16="http://schemas.microsoft.com/office/drawing/2014/main" id="{2C72B09A-5D77-BF60-C833-AC1E09A2DA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525061" y="0"/>
            <a:ext cx="6762939" cy="10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77C90-67CE-35ED-E4EF-3FA091959890}"/>
              </a:ext>
            </a:extLst>
          </p:cNvPr>
          <p:cNvSpPr txBox="1"/>
          <p:nvPr/>
        </p:nvSpPr>
        <p:spPr>
          <a:xfrm>
            <a:off x="951875" y="202367"/>
            <a:ext cx="514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References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60380-B746-20FF-D72B-78219D028780}"/>
              </a:ext>
            </a:extLst>
          </p:cNvPr>
          <p:cNvSpPr txBox="1"/>
          <p:nvPr/>
        </p:nvSpPr>
        <p:spPr>
          <a:xfrm>
            <a:off x="1131757" y="1263640"/>
            <a:ext cx="9144000" cy="758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788"/>
              </a:spcAft>
              <a:buFont typeface="Wingdings" panose="05000000000000000000" pitchFamily="2" charset="2"/>
              <a:buChar char="§"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Reddy, K.R., Indrani, G., Kumar, N.P. and Krishna, K.V. (2025) ‘Fake Job Posting Detection using Machine Learning Algorithms’. IEEE, pp. 822–827.</a:t>
            </a:r>
            <a:r>
              <a:rPr lang="en-GB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https://ieeexplore-ieee-org.ezproxy.herts.ac.uk/document/11200792</a:t>
            </a:r>
            <a:endParaRPr lang="en-GB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788"/>
              </a:spcAft>
              <a:buFont typeface="Wingdings" panose="05000000000000000000" pitchFamily="2" charset="2"/>
              <a:buChar char="§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Nayagam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Kariraman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Muralidaran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and Nabi, Y.A. (2025) ‘Fake job post prediction using machine learning’, 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AIP conference proceedings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3279(1).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https://pubs-aip-org.ezproxy.herts.ac.uk/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aip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acp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/article/3279/1/020036/3341677/Fake-job-post-prediction-using-machine-learning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788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Akram, N., Irfan, R., Al-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Shamayleh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A.S., Kousar, A.,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Qaddos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Imran, M. and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Akhunzada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(2024) ‘Online Recruitment Fraud (ORF) Detection Using Deep Learning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Approache.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://ieeexplore-ieee-org.ezproxy.herts.ac.uk/document/10614582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788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P, P.K.B., J, B.D., G, G. and M, N.,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Job Post Detection Using Machine Learning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In: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International Conference on Computing for Sustainability and Intelligent Future (COMP-SIF)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Bangalore, India, pp. 1–6. DOI: 10.1109/COMP-SIF65618.2025.10969867.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https://ieeexplore-ieee-org.ezproxy.herts.ac.uk/document/10969867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788"/>
              </a:spcAft>
              <a:buFont typeface="Wingdings" panose="05000000000000000000" pitchFamily="2" charset="2"/>
              <a:buChar char="§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Medapati, J.,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Arradi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Kongala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Hariharan, S., Shanmugapriyan, J. and Natarajan, K.,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2025.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Fake Online Recruitment using Machine Learning Approach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In: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Third International Conference on Augmented Intelligence and Sustainable Systems (ICAISS)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Trichy, India, pp. 1199–1203. DOI: 10.1109/ICAISS61471.2025.11041922.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https://ieeexplore-ieee-org.ezproxy.herts.ac.uk/document/11041922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4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2142" y="7187467"/>
            <a:ext cx="5635415" cy="378000"/>
          </a:xfrm>
        </p:spPr>
        <p:txBody>
          <a:bodyPr rtlCol="0"/>
          <a:lstStyle/>
          <a:p>
            <a:pPr rtl="0"/>
            <a:r>
              <a:rPr lang="en-GB" noProof="1"/>
              <a:t>Giridhar Reddy Goddilla</a:t>
            </a:r>
          </a:p>
        </p:txBody>
      </p:sp>
      <p:pic>
        <p:nvPicPr>
          <p:cNvPr id="18" name="Graphic 17" descr="Envelope icon" title="Icon presenter email address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967" y="7842924"/>
            <a:ext cx="328350" cy="3283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738" y="7757841"/>
            <a:ext cx="5194221" cy="378000"/>
          </a:xfrm>
        </p:spPr>
        <p:txBody>
          <a:bodyPr rtlCol="0"/>
          <a:lstStyle/>
          <a:p>
            <a:pPr rtl="0"/>
            <a:r>
              <a:rPr lang="en-GB" noProof="1"/>
              <a:t>giridharreddygoddilla2002@gmail.com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34720" y="462902"/>
            <a:ext cx="668526" cy="667113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100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7420492" y="7961357"/>
            <a:ext cx="669461" cy="556539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sz="2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706528" y="1806759"/>
            <a:ext cx="0" cy="6140082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7" descr="girl with pigtails raising her hand with blackboard in background">
            <a:extLst>
              <a:ext uri="{FF2B5EF4-FFF2-40B4-BE49-F238E27FC236}">
                <a16:creationId xmlns:a16="http://schemas.microsoft.com/office/drawing/2014/main" id="{548C8ACC-4951-127C-6C1A-88F420955B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706527" y="0"/>
            <a:ext cx="6660859" cy="10041622"/>
          </a:xfrm>
          <a:prstGeom prst="rect">
            <a:avLst/>
          </a:prstGeom>
        </p:spPr>
      </p:pic>
      <p:pic>
        <p:nvPicPr>
          <p:cNvPr id="12" name="Picture 4" descr="Any question label template design 9944861 Vector Art at Vecteezy">
            <a:extLst>
              <a:ext uri="{FF2B5EF4-FFF2-40B4-BE49-F238E27FC236}">
                <a16:creationId xmlns:a16="http://schemas.microsoft.com/office/drawing/2014/main" id="{3EEB8626-61BF-85DC-39E7-686D2B79B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655" y="478247"/>
            <a:ext cx="1566489" cy="156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7CEC-A3EC-3849-3841-75C8584D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080" y="1393566"/>
            <a:ext cx="6020554" cy="1244954"/>
          </a:xfrm>
        </p:spPr>
        <p:txBody>
          <a:bodyPr>
            <a:normAutofit/>
          </a:bodyPr>
          <a:lstStyle/>
          <a:p>
            <a:r>
              <a:rPr lang="en-GB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B2D618-E0BD-E8B7-8BDF-447E2C1EF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09812" y="2548580"/>
            <a:ext cx="7571303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 &amp; Objectives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 &amp; Literature Background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&amp; Model Architecture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Evaluation Metrics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</a:t>
            </a: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Results</a:t>
            </a:r>
            <a:endParaRPr kumimoji="0" lang="en-US" altLang="en-US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0" lang="en-US" altLang="en-US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5" name="Picture Placeholder 10" descr="stack of three books on a table">
            <a:extLst>
              <a:ext uri="{FF2B5EF4-FFF2-40B4-BE49-F238E27FC236}">
                <a16:creationId xmlns:a16="http://schemas.microsoft.com/office/drawing/2014/main" id="{7C15792F-B2BD-B55A-30E0-4DE91A0AD4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80"/>
            <a:ext cx="5767057" cy="10305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5C7DF-44EB-B7AB-A476-B1F383884EB5}"/>
              </a:ext>
            </a:extLst>
          </p:cNvPr>
          <p:cNvSpPr txBox="1"/>
          <p:nvPr/>
        </p:nvSpPr>
        <p:spPr>
          <a:xfrm>
            <a:off x="6880634" y="0"/>
            <a:ext cx="107178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35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Job Posting Detection — End-to-End Machine Learning &amp; Deep Learning Project</a:t>
            </a:r>
          </a:p>
        </p:txBody>
      </p:sp>
    </p:spTree>
    <p:extLst>
      <p:ext uri="{BB962C8B-B14F-4D97-AF65-F5344CB8AC3E}">
        <p14:creationId xmlns:p14="http://schemas.microsoft.com/office/powerpoint/2010/main" val="268703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7E7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/>
        </p:nvSpPr>
        <p:spPr>
          <a:xfrm>
            <a:off x="466492" y="489357"/>
            <a:ext cx="351339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pic>
        <p:nvPicPr>
          <p:cNvPr id="4" name="Picture Placeholder 17" descr="books on a shelf with pages showing out">
            <a:extLst>
              <a:ext uri="{FF2B5EF4-FFF2-40B4-BE49-F238E27FC236}">
                <a16:creationId xmlns:a16="http://schemas.microsoft.com/office/drawing/2014/main" id="{DA1F3283-23CA-02D6-93BC-0F21808EF7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525061" y="0"/>
            <a:ext cx="6762939" cy="10288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43F23E8-81FB-43BC-74E4-6B2B57C7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246" y="1545582"/>
            <a:ext cx="7232754" cy="638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job portals have become primary platforms for recruitment.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Alongside genuine listings,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job postings are increasing rapidly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scams imitate real job ads and target job seekers for: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data theft,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- financial scams,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- identity misuse.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often appear professional, making them difficult to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recognise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first glance.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of job postings makes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detection impractical and ineffective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creates a strong need for an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system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can accurately identify fake job postings using data-driven methods.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7E7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Shape 254">
          <a:extLst>
            <a:ext uri="{FF2B5EF4-FFF2-40B4-BE49-F238E27FC236}">
              <a16:creationId xmlns:a16="http://schemas.microsoft.com/office/drawing/2014/main" id="{6594562A-3946-9B79-9FFD-AA17AADB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>
            <a:extLst>
              <a:ext uri="{FF2B5EF4-FFF2-40B4-BE49-F238E27FC236}">
                <a16:creationId xmlns:a16="http://schemas.microsoft.com/office/drawing/2014/main" id="{F6B9F5E6-BBB6-F5DF-EC94-6DA11076AA50}"/>
              </a:ext>
            </a:extLst>
          </p:cNvPr>
          <p:cNvSpPr txBox="1"/>
          <p:nvPr/>
        </p:nvSpPr>
        <p:spPr>
          <a:xfrm>
            <a:off x="6020348" y="316971"/>
            <a:ext cx="844515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2.Research Problem &amp; Objectives </a:t>
            </a:r>
          </a:p>
        </p:txBody>
      </p:sp>
      <p:sp>
        <p:nvSpPr>
          <p:cNvPr id="261" name="Google Shape;261;p20">
            <a:extLst>
              <a:ext uri="{FF2B5EF4-FFF2-40B4-BE49-F238E27FC236}">
                <a16:creationId xmlns:a16="http://schemas.microsoft.com/office/drawing/2014/main" id="{7299E6D1-F76E-0457-A837-4B6CB9C68179}"/>
              </a:ext>
            </a:extLst>
          </p:cNvPr>
          <p:cNvSpPr txBox="1"/>
          <p:nvPr/>
        </p:nvSpPr>
        <p:spPr>
          <a:xfrm>
            <a:off x="331170" y="7601381"/>
            <a:ext cx="55890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quis proident Lorem incididunt nostrud nulla anim occaecat nisi in cillum exercitation nulla ullamco mollit irure ipsum laborum consectetur aute minim pariatur anim culpa ipsum ut qui et non consequat</a:t>
            </a:r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BCF4EE-F458-694F-8FAE-07246D5B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102" y="4425287"/>
            <a:ext cx="7232754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32" descr="hand writing on blackboard">
            <a:extLst>
              <a:ext uri="{FF2B5EF4-FFF2-40B4-BE49-F238E27FC236}">
                <a16:creationId xmlns:a16="http://schemas.microsoft.com/office/drawing/2014/main" id="{1EBF038B-8C83-82E9-9320-F0624D4852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5786203" cy="1028700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84ABA452-2FC8-972D-5B3E-D4955F0C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9496" y="1057766"/>
            <a:ext cx="9284608" cy="817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&amp; Objectives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effectively can machine learning and deep learning models identify fake job postings using textual patterns, engineered features, and behavioral indicators?</a:t>
            </a:r>
            <a:endParaRPr kumimoji="0" lang="en-GB" altLang="en-US" sz="25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GB" altLang="en-US"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through detailed exploratory data analysis (EDA) to understand differences between real and fake job postings.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 meaningful features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scam keywords, text richness, punctuation patterns, missing-field indicators, and skill-based signals.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multiple Machine Learning models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Logistic Regression, Random Forest,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NLP and Deep Learning approaches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TF-IDF + SVM and 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trained on job descriptions.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accuracy, precision, recall, and F1-score, with special focus on detecting the minority fraudulent class.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model outputs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which features and patterns contribute most to detecting fake job postings.</a:t>
            </a:r>
          </a:p>
        </p:txBody>
      </p:sp>
    </p:spTree>
    <p:extLst>
      <p:ext uri="{BB962C8B-B14F-4D97-AF65-F5344CB8AC3E}">
        <p14:creationId xmlns:p14="http://schemas.microsoft.com/office/powerpoint/2010/main" val="427086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4399-E6BD-53DA-2E23-0D435AEF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722" y="0"/>
            <a:ext cx="4649813" cy="4534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FE80C-1722-F1A5-ABC7-5710F4F1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90" y="4559335"/>
            <a:ext cx="10095876" cy="5637178"/>
          </a:xfrm>
          <a:prstGeom prst="rect">
            <a:avLst/>
          </a:prstGeom>
        </p:spPr>
      </p:pic>
      <p:sp>
        <p:nvSpPr>
          <p:cNvPr id="5" name="Google Shape;239;p19">
            <a:extLst>
              <a:ext uri="{FF2B5EF4-FFF2-40B4-BE49-F238E27FC236}">
                <a16:creationId xmlns:a16="http://schemas.microsoft.com/office/drawing/2014/main" id="{DD050A4A-A66E-B949-F04B-A1874F800B83}"/>
              </a:ext>
            </a:extLst>
          </p:cNvPr>
          <p:cNvSpPr txBox="1"/>
          <p:nvPr/>
        </p:nvSpPr>
        <p:spPr>
          <a:xfrm>
            <a:off x="791574" y="884370"/>
            <a:ext cx="804189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solidFill>
                  <a:srgbClr val="0F1A38"/>
                </a:solidFill>
                <a:latin typeface="Times New Roman" panose="02020603050405020304" pitchFamily="18" charset="0"/>
                <a:ea typeface="Cardo"/>
                <a:cs typeface="Times New Roman" panose="02020603050405020304" pitchFamily="18" charset="0"/>
                <a:sym typeface="Cardo"/>
              </a:rPr>
              <a:t>Dataset Overview: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uses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Job Posting Prediction Dataset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Kaggle.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Shivam Bansal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17,880 job postings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title, location, company profile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description, requirements, benefits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such as employment type, experience, education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variable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two classes: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= Real job posting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= Fake job posting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37;p19">
            <a:extLst>
              <a:ext uri="{FF2B5EF4-FFF2-40B4-BE49-F238E27FC236}">
                <a16:creationId xmlns:a16="http://schemas.microsoft.com/office/drawing/2014/main" id="{564CDD1C-CD7A-0BA0-1967-2AFA817EF7F6}"/>
              </a:ext>
            </a:extLst>
          </p:cNvPr>
          <p:cNvSpPr txBox="1"/>
          <p:nvPr/>
        </p:nvSpPr>
        <p:spPr>
          <a:xfrm>
            <a:off x="60760" y="0"/>
            <a:ext cx="10742220" cy="63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3000"/>
              </a:lnSpc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Dataset Description &amp; Background Insights</a:t>
            </a:r>
          </a:p>
        </p:txBody>
      </p:sp>
      <p:sp>
        <p:nvSpPr>
          <p:cNvPr id="7" name="Google Shape;237;p19">
            <a:extLst>
              <a:ext uri="{FF2B5EF4-FFF2-40B4-BE49-F238E27FC236}">
                <a16:creationId xmlns:a16="http://schemas.microsoft.com/office/drawing/2014/main" id="{84C10EA5-948B-F2F0-1B55-4F4FA9C2C970}"/>
              </a:ext>
            </a:extLst>
          </p:cNvPr>
          <p:cNvSpPr txBox="1"/>
          <p:nvPr/>
        </p:nvSpPr>
        <p:spPr>
          <a:xfrm>
            <a:off x="8497690" y="1057794"/>
            <a:ext cx="5051032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(Based on the first graph)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imbalanced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17,014 real posts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866 fake posts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fake postings represent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about 4.8%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dataset.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imbalance influences model training, requiring careful handling through class weights and appropriate evaluation metrics.</a:t>
            </a:r>
          </a:p>
        </p:txBody>
      </p:sp>
      <p:sp>
        <p:nvSpPr>
          <p:cNvPr id="8" name="Google Shape;240;p19">
            <a:extLst>
              <a:ext uri="{FF2B5EF4-FFF2-40B4-BE49-F238E27FC236}">
                <a16:creationId xmlns:a16="http://schemas.microsoft.com/office/drawing/2014/main" id="{719FAF9E-07D7-8FDA-68C6-03C53D9441A6}"/>
              </a:ext>
            </a:extLst>
          </p:cNvPr>
          <p:cNvSpPr txBox="1"/>
          <p:nvPr/>
        </p:nvSpPr>
        <p:spPr>
          <a:xfrm>
            <a:off x="791574" y="4135560"/>
            <a:ext cx="3672029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Patterns</a:t>
            </a:r>
          </a:p>
          <a:p>
            <a:pPr algn="just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(Based on the second graph)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key fields contain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high missing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especially: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salary_range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(~84% missing)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(~65% missing)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required_experience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required_education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commonly leave out important details such as salary, benefits, and company information.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missing patterns become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indicators of fraud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are used as engineered features later.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01887-4363-B692-DF24-5F2790B9279B}"/>
              </a:ext>
            </a:extLst>
          </p:cNvPr>
          <p:cNvSpPr txBox="1"/>
          <p:nvPr/>
        </p:nvSpPr>
        <p:spPr>
          <a:xfrm>
            <a:off x="5109912" y="4135560"/>
            <a:ext cx="33877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job postings tend to be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well-structured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often have: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key fields,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vague descriptions,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company details.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guide feature engineering and model selection.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16CED-1AE7-E910-CD2D-B52399C2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7524750" cy="466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DABE3-834A-39DC-B409-B9401DF0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1" y="4586209"/>
            <a:ext cx="7524750" cy="5698806"/>
          </a:xfrm>
          <a:prstGeom prst="rect">
            <a:avLst/>
          </a:prstGeom>
        </p:spPr>
      </p:pic>
      <p:sp>
        <p:nvSpPr>
          <p:cNvPr id="7" name="AutoShape 2" descr="Uploaded image">
            <a:extLst>
              <a:ext uri="{FF2B5EF4-FFF2-40B4-BE49-F238E27FC236}">
                <a16:creationId xmlns:a16="http://schemas.microsoft.com/office/drawing/2014/main" id="{55ED5F84-8D2E-F0D1-9129-3869FA337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8D39A-64C0-22BD-395E-92AE933831D2}"/>
              </a:ext>
            </a:extLst>
          </p:cNvPr>
          <p:cNvSpPr txBox="1"/>
          <p:nvPr/>
        </p:nvSpPr>
        <p:spPr>
          <a:xfrm>
            <a:off x="532151" y="784672"/>
            <a:ext cx="101708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Missing Values in Main Text Columns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(Graph: Missing Values in Main Text Columns)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 major text columns —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company_profile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show significant differences in completeness.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almost fully available with only 1 missing value.</a:t>
            </a:r>
          </a:p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company_profile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around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18% missing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about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missing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missingness at around 40%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Together, these columns hold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81% of all possible text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dataset, making them essential for understanding job-posting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job advertisements often lack important details such as benefits, company background, and job requirements, making missingness a valuable signal for fraud detection.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7880B-DFB7-E57C-E1EB-3BB6C4CC2E4F}"/>
              </a:ext>
            </a:extLst>
          </p:cNvPr>
          <p:cNvSpPr txBox="1"/>
          <p:nvPr/>
        </p:nvSpPr>
        <p:spPr>
          <a:xfrm>
            <a:off x="-67456" y="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4.Exploratory Data Analysis (EDA)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E5F85-2358-8B42-6BAE-00A111805C3E}"/>
              </a:ext>
            </a:extLst>
          </p:cNvPr>
          <p:cNvSpPr txBox="1"/>
          <p:nvPr/>
        </p:nvSpPr>
        <p:spPr>
          <a:xfrm>
            <a:off x="517161" y="4477991"/>
            <a:ext cx="10170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Missingness Patterns by Class (Real vs Fake)</a:t>
            </a:r>
          </a:p>
          <a:p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(Graph: Missingness Heatmap — 0 = Real, 1 = Fake)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heatmap clearly shows that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have much higher missing values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real postings.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company_profile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missingness jumps from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0.16 in real posts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 in fake posts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a strong indicator of fraudulent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 noticeably higher missing rates in fake posts.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remains consistently complete for both classes.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Interpretation: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Scammers often avoid providing detailed information about the company, job benefits, or specific requirements.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pattern strongly supports feature engineering decisions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missing_fields_count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low_text_richness_flag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completeness features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become powerful predictors in the classification models.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5F3191-8EE6-751C-1E82-1A1706372D7B}"/>
              </a:ext>
            </a:extLst>
          </p:cNvPr>
          <p:cNvSpPr txBox="1"/>
          <p:nvPr/>
        </p:nvSpPr>
        <p:spPr>
          <a:xfrm>
            <a:off x="532151" y="8911490"/>
            <a:ext cx="102310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from EDA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are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random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they strongly correlate with fraud.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job postings are generally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detailed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transparent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incomplete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findings directly guide model design and feature engineering for effective fraud detection.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8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4C209-BC0E-9A7E-7762-7EF45186D813}"/>
              </a:ext>
            </a:extLst>
          </p:cNvPr>
          <p:cNvSpPr txBox="1"/>
          <p:nvPr/>
        </p:nvSpPr>
        <p:spPr>
          <a:xfrm>
            <a:off x="764498" y="959370"/>
            <a:ext cx="12809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focused on capturing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distinguish real job postings from fake ones. Each feature group was inspired by patterns observed in EDA and is supported by the graphs below.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B9558-6D8C-ACC6-12C0-7011AC841538}"/>
              </a:ext>
            </a:extLst>
          </p:cNvPr>
          <p:cNvSpPr txBox="1"/>
          <p:nvPr/>
        </p:nvSpPr>
        <p:spPr>
          <a:xfrm>
            <a:off x="764498" y="142407"/>
            <a:ext cx="9428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3BE79-85DF-5403-6188-383D6AAE7839}"/>
              </a:ext>
            </a:extLst>
          </p:cNvPr>
          <p:cNvSpPr txBox="1"/>
          <p:nvPr/>
        </p:nvSpPr>
        <p:spPr>
          <a:xfrm>
            <a:off x="831956" y="1975033"/>
            <a:ext cx="39349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Scam Keyword Features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 aggressive, urgent, or suspicious language common in scam postings.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scam_keyword_count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number of scam-related words (e.g.,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earn, bonus, urgent, no experience, work from home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 1):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show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 higher scam keyword counts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reinforcing their use of persuasive or misleading language.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4C2B0-3EE9-07F3-07DB-D0E8654F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32" y="1975034"/>
            <a:ext cx="4572915" cy="410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30FF2-057E-69D3-7EC0-854D2A035465}"/>
              </a:ext>
            </a:extLst>
          </p:cNvPr>
          <p:cNvSpPr txBox="1"/>
          <p:nvPr/>
        </p:nvSpPr>
        <p:spPr>
          <a:xfrm>
            <a:off x="9457606" y="1975033"/>
            <a:ext cx="3912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Skill-Based Features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Capture whether a posting uses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technical requirements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 jobs) 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soft skills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(fake jobs).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softskill_count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techskill_count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softskill_to_techskill_ratio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 2):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often rely more 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generic skills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real postings emphasize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skills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clearer requirements.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21457-B9AF-FC30-6CCA-BC111B8F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397" y="1645249"/>
            <a:ext cx="4867603" cy="443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D92AD-4268-F378-D92D-C85BC5A8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74" y="6003561"/>
            <a:ext cx="4640373" cy="4283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9E10A9-7137-378F-C07E-0DC39B5C3B0D}"/>
              </a:ext>
            </a:extLst>
          </p:cNvPr>
          <p:cNvSpPr txBox="1"/>
          <p:nvPr/>
        </p:nvSpPr>
        <p:spPr>
          <a:xfrm>
            <a:off x="831956" y="6258393"/>
            <a:ext cx="38749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3.Contact information Presence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unusual contact behavior fake ads often use personal emails or WhatsApp numbers.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email_present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phone_present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url_present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contact_info_present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 3):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have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 higher contact-info presence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hinting at external redirection or identity harvesting.</a:t>
            </a:r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71FF5-E1F1-DE83-8430-B0BEFFBAF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0397" y="5855573"/>
            <a:ext cx="4867603" cy="4431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F0FD5B-8663-9A1A-4A3A-4137683DD8DE}"/>
              </a:ext>
            </a:extLst>
          </p:cNvPr>
          <p:cNvSpPr txBox="1"/>
          <p:nvPr/>
        </p:nvSpPr>
        <p:spPr>
          <a:xfrm>
            <a:off x="9661161" y="6130977"/>
            <a:ext cx="3681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Text Richness Features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Fraudulent ads tend to be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vague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lacking detail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company_profile_wc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description_wc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requirements_wc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benefits_wc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text_richness_score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low_richness_flag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 4):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have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lower text richness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confirming their lack of depth.</a:t>
            </a:r>
          </a:p>
        </p:txBody>
      </p:sp>
    </p:spTree>
    <p:extLst>
      <p:ext uri="{BB962C8B-B14F-4D97-AF65-F5344CB8AC3E}">
        <p14:creationId xmlns:p14="http://schemas.microsoft.com/office/powerpoint/2010/main" val="62468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1A3F9-FE56-3F13-D243-21F5C9F8EA2A}"/>
              </a:ext>
            </a:extLst>
          </p:cNvPr>
          <p:cNvSpPr txBox="1"/>
          <p:nvPr/>
        </p:nvSpPr>
        <p:spPr>
          <a:xfrm>
            <a:off x="757867" y="476250"/>
            <a:ext cx="44662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Missing Information Features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Missing salary, benefits, company profile, or experience strongly indicates fraud.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missing_fields_count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high_missing_flag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 5):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have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double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fields compared to real postings.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74819-1FE8-B94D-026B-C321F32C3EE7}"/>
              </a:ext>
            </a:extLst>
          </p:cNvPr>
          <p:cNvSpPr txBox="1"/>
          <p:nvPr/>
        </p:nvSpPr>
        <p:spPr>
          <a:xfrm>
            <a:off x="6220918" y="259003"/>
            <a:ext cx="52157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Grammar &amp; Writing-Style Features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Scam ads often use emotional punctuation and inconsistent formatting.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punctuation_noise_score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uppercase_ratio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excess_exclamation_flag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(Graphs 6 &amp; 7):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show higher punctuation noise.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Uppercase ratio is slightly higher in fake postings indicating emphasis or urgency tricks.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718F4-A965-D1CF-AF9B-545A061BEFB7}"/>
              </a:ext>
            </a:extLst>
          </p:cNvPr>
          <p:cNvSpPr txBox="1"/>
          <p:nvPr/>
        </p:nvSpPr>
        <p:spPr>
          <a:xfrm>
            <a:off x="11681089" y="168473"/>
            <a:ext cx="58490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Vocabulary Complexity Features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ads often use simpler language and fewer varied words.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Features: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desc_total_words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desc_unique_words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desc_ttr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(Type-Token Ratio)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desc_avg_word_len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(Graphs 8 &amp; 9):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postings show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TTR but lower word 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short but repetitive text.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word length shows subtle differences, useful for ML models.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DD8BB-9C26-3599-FCBE-0E617F3F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67" y="5143499"/>
            <a:ext cx="5028337" cy="4884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8B157D-48E2-EDF4-3E49-46F057ED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39" y="5143497"/>
            <a:ext cx="5272794" cy="4884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8357D3-BB45-D766-2F98-1B3939CE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269" y="5143497"/>
            <a:ext cx="5715866" cy="48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0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9EC2C-E92B-CF22-A975-5B951470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09" y="0"/>
            <a:ext cx="12023766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343C7-2169-367F-4114-7B7E7CC947A2}"/>
              </a:ext>
            </a:extLst>
          </p:cNvPr>
          <p:cNvSpPr txBox="1"/>
          <p:nvPr/>
        </p:nvSpPr>
        <p:spPr>
          <a:xfrm>
            <a:off x="367259" y="367259"/>
            <a:ext cx="561381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 (Crisp Explanation):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heatmap provides a clear overview of how the engineered features relate to each other and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richness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(total words, unique words, richness score) strongly correlate with each other and show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 with fraud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fake posts are shorter and less detailed.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information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missing_fields_count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high_missing_flag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show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positive correlation with fraud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fake postings leave out more key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Scam keyword 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moderate positive correlation, indicating scammers use persuasive keywords more often.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Writing-style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(punctuation noise, uppercase ratio) show mild correlations but still help identify unprofessional or emotional language in fake ads.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info presence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small positive correlation with fraud, reflecting unusual emails or phone numbers in fake postings.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heatmap confirms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fields, low text richness, and scam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strongest indicators of fraudulent job postings.</a:t>
            </a:r>
          </a:p>
        </p:txBody>
      </p:sp>
    </p:spTree>
    <p:extLst>
      <p:ext uri="{BB962C8B-B14F-4D97-AF65-F5344CB8AC3E}">
        <p14:creationId xmlns:p14="http://schemas.microsoft.com/office/powerpoint/2010/main" val="1418095143"/>
      </p:ext>
    </p:extLst>
  </p:cSld>
  <p:clrMapOvr>
    <a:masterClrMapping/>
  </p:clrMapOvr>
</p:sld>
</file>

<file path=ppt/theme/theme1.xml><?xml version="1.0" encoding="utf-8"?>
<a:theme xmlns:a="http://schemas.openxmlformats.org/drawingml/2006/main" name="McKinsey Consulting Report Slides">
  <a:themeElements>
    <a:clrScheme name="Office">
      <a:dk1>
        <a:srgbClr val="0F1A38"/>
      </a:dk1>
      <a:lt1>
        <a:srgbClr val="FFFFFF"/>
      </a:lt1>
      <a:dk2>
        <a:srgbClr val="121A5D"/>
      </a:dk2>
      <a:lt2>
        <a:srgbClr val="E7E7E7"/>
      </a:lt2>
      <a:accent1>
        <a:srgbClr val="0B6AE9"/>
      </a:accent1>
      <a:accent2>
        <a:srgbClr val="E7E7E7"/>
      </a:accent2>
      <a:accent3>
        <a:srgbClr val="FFFFFF"/>
      </a:accent3>
      <a:accent4>
        <a:srgbClr val="888888"/>
      </a:accent4>
      <a:accent5>
        <a:srgbClr val="0F1A38"/>
      </a:accent5>
      <a:accent6>
        <a:srgbClr val="121A5D"/>
      </a:accent6>
      <a:hlink>
        <a:srgbClr val="0B6AE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3833</Words>
  <Application>Microsoft Office PowerPoint</Application>
  <PresentationFormat>Custom</PresentationFormat>
  <Paragraphs>416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Inter</vt:lpstr>
      <vt:lpstr>Times New Roman</vt:lpstr>
      <vt:lpstr>Cardo</vt:lpstr>
      <vt:lpstr>Wingdings</vt:lpstr>
      <vt:lpstr>Calibri</vt:lpstr>
      <vt:lpstr>Inter Light</vt:lpstr>
      <vt:lpstr>Arial</vt:lpstr>
      <vt:lpstr>Tw Cen MT</vt:lpstr>
      <vt:lpstr>McKinsey Consulting Report Slides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Giridhar Reddy Goddilla</dc:creator>
  <cp:lastModifiedBy>Giridhar Reddy Goddilla</cp:lastModifiedBy>
  <cp:revision>28</cp:revision>
  <dcterms:modified xsi:type="dcterms:W3CDTF">2025-11-28T15:12:38Z</dcterms:modified>
</cp:coreProperties>
</file>